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3" name="Shape 1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Google Shape;12294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95" name="Google Shape;12295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1" name="Shape 12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2" name="Google Shape;1237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3" name="Google Shape;12373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7" name="Shape 1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8" name="Google Shape;1237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9" name="Google Shape;12379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3" name="Shape 12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4" name="Google Shape;1238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5" name="Google Shape;12385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0" name="Shape 1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1" name="Google Shape;123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2" name="Google Shape;12392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6" name="Shape 1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7" name="Google Shape;1239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8" name="Google Shape;12398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2" name="Shape 1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3" name="Google Shape;1240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4" name="Google Shape;12404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8" name="Shape 1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9" name="Google Shape;124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0" name="Google Shape;12410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4" name="Shape 1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5" name="Google Shape;124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6" name="Google Shape;12416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0" name="Shape 12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1" name="Google Shape;124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2" name="Google Shape;12422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6" name="Shape 1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7" name="Google Shape;124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8" name="Google Shape;12428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302" name="Shape 1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3" name="Google Shape;12303;p2"/>
          <p:cNvSpPr txBox="1"/>
          <p:nvPr>
            <p:ph type="ctrTitle"/>
          </p:nvPr>
        </p:nvSpPr>
        <p:spPr>
          <a:xfrm>
            <a:off x="304800" y="4953000"/>
            <a:ext cx="8686800" cy="9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04" name="Google Shape;12304;p2"/>
          <p:cNvSpPr txBox="1"/>
          <p:nvPr>
            <p:ph idx="1" type="subTitle"/>
          </p:nvPr>
        </p:nvSpPr>
        <p:spPr>
          <a:xfrm>
            <a:off x="304800" y="5810250"/>
            <a:ext cx="8686800" cy="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None/>
              <a:defRPr/>
            </a:lvl1pPr>
            <a:lvl2pPr lvl="1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2pPr>
            <a:lvl3pPr lvl="2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3pPr>
            <a:lvl4pPr lvl="3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4pPr>
            <a:lvl5pPr lvl="4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5pPr>
            <a:lvl6pPr lvl="5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lvl="6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lvl="7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lvl="8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2305" name="Google Shape;12305;p2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06" name="Google Shape;12306;p2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07" name="Google Shape;12307;p2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308" name="Shape 1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9" name="Google Shape;12309;p3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0" name="Google Shape;12310;p3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2311" name="Google Shape;12311;p3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2" name="Google Shape;12312;p3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3" name="Google Shape;12313;p3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314" name="Shape 12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5" name="Google Shape;12315;p4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6" name="Google Shape;12316;p4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SzPts val="1500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SzPts val="1350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9pPr>
          </a:lstStyle>
          <a:p/>
        </p:txBody>
      </p:sp>
      <p:sp>
        <p:nvSpPr>
          <p:cNvPr id="12317" name="Google Shape;12317;p4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8" name="Google Shape;12318;p4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19" name="Google Shape;12319;p4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320" name="Shape 1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1" name="Google Shape;12321;p5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22" name="Google Shape;12322;p5"/>
          <p:cNvSpPr txBox="1"/>
          <p:nvPr>
            <p:ph idx="1" type="body"/>
          </p:nvPr>
        </p:nvSpPr>
        <p:spPr>
          <a:xfrm>
            <a:off x="1828800" y="1593850"/>
            <a:ext cx="34623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rtl="0" algn="l">
              <a:spcBef>
                <a:spcPts val="560"/>
              </a:spcBef>
              <a:spcAft>
                <a:spcPts val="0"/>
              </a:spcAft>
              <a:buSzPts val="2100"/>
              <a:buChar char="■"/>
              <a:defRPr sz="2800"/>
            </a:lvl1pPr>
            <a:lvl2pPr indent="-342900" lvl="1" marL="914400" rtl="0" algn="l">
              <a:spcBef>
                <a:spcPts val="480"/>
              </a:spcBef>
              <a:spcAft>
                <a:spcPts val="0"/>
              </a:spcAft>
              <a:buSzPts val="1800"/>
              <a:buChar char="■"/>
              <a:defRPr sz="2400"/>
            </a:lvl2pPr>
            <a:lvl3pPr indent="-323850" lvl="2" marL="13716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3pPr>
            <a:lvl4pPr indent="-314325" lvl="3" marL="1828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2323" name="Google Shape;12323;p5"/>
          <p:cNvSpPr txBox="1"/>
          <p:nvPr>
            <p:ph idx="2" type="body"/>
          </p:nvPr>
        </p:nvSpPr>
        <p:spPr>
          <a:xfrm>
            <a:off x="5443538" y="1593850"/>
            <a:ext cx="34623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rtl="0" algn="l">
              <a:spcBef>
                <a:spcPts val="560"/>
              </a:spcBef>
              <a:spcAft>
                <a:spcPts val="0"/>
              </a:spcAft>
              <a:buSzPts val="2100"/>
              <a:buChar char="■"/>
              <a:defRPr sz="2800"/>
            </a:lvl1pPr>
            <a:lvl2pPr indent="-342900" lvl="1" marL="914400" rtl="0" algn="l">
              <a:spcBef>
                <a:spcPts val="480"/>
              </a:spcBef>
              <a:spcAft>
                <a:spcPts val="0"/>
              </a:spcAft>
              <a:buSzPts val="1800"/>
              <a:buChar char="■"/>
              <a:defRPr sz="2400"/>
            </a:lvl2pPr>
            <a:lvl3pPr indent="-323850" lvl="2" marL="13716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3pPr>
            <a:lvl4pPr indent="-314325" lvl="3" marL="1828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2324" name="Google Shape;12324;p5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25" name="Google Shape;12325;p5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26" name="Google Shape;12326;p5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327" name="Shape 1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" name="Google Shape;1232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29" name="Google Shape;12329;p6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SzPts val="18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12330" name="Google Shape;12330;p6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Char char="■"/>
              <a:defRPr sz="2400"/>
            </a:lvl1pPr>
            <a:lvl2pPr indent="-323850" lvl="1" marL="9144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2pPr>
            <a:lvl3pPr indent="-314325" lvl="2" marL="1371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04800" lvl="3" marL="18288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4pPr>
            <a:lvl5pPr indent="-304800" lvl="4" marL="22860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5pPr>
            <a:lvl6pPr indent="-304800" lvl="5" marL="27432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2331" name="Google Shape;12331;p6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SzPts val="1800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12332" name="Google Shape;12332;p6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Char char="■"/>
              <a:defRPr sz="2400"/>
            </a:lvl1pPr>
            <a:lvl2pPr indent="-323850" lvl="1" marL="9144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2pPr>
            <a:lvl3pPr indent="-314325" lvl="2" marL="1371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04800" lvl="3" marL="18288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4pPr>
            <a:lvl5pPr indent="-304800" lvl="4" marL="22860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5pPr>
            <a:lvl6pPr indent="-304800" lvl="5" marL="27432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rtl="0" algn="l"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2333" name="Google Shape;12333;p6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34" name="Google Shape;12334;p6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35" name="Google Shape;12335;p6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336" name="Shape 1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7" name="Google Shape;12337;p7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38" name="Google Shape;12338;p7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39" name="Google Shape;12339;p7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40" name="Google Shape;12340;p7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41" name="Shape 1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2" name="Google Shape;12342;p8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43" name="Google Shape;12343;p8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44" name="Google Shape;12344;p8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345" name="Shape 1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6" name="Google Shape;12346;p9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47" name="Google Shape;12347;p9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640"/>
              </a:spcBef>
              <a:spcAft>
                <a:spcPts val="0"/>
              </a:spcAft>
              <a:buSzPts val="2400"/>
              <a:buChar char="■"/>
              <a:defRPr sz="3200"/>
            </a:lvl1pPr>
            <a:lvl2pPr indent="-361950" lvl="1" marL="914400" rtl="0" algn="l">
              <a:spcBef>
                <a:spcPts val="560"/>
              </a:spcBef>
              <a:spcAft>
                <a:spcPts val="0"/>
              </a:spcAft>
              <a:buSzPts val="2100"/>
              <a:buChar char="■"/>
              <a:defRPr sz="2800"/>
            </a:lvl2pPr>
            <a:lvl3pPr indent="-342900" lvl="2" marL="1371600" rtl="0" algn="l">
              <a:spcBef>
                <a:spcPts val="480"/>
              </a:spcBef>
              <a:spcAft>
                <a:spcPts val="0"/>
              </a:spcAft>
              <a:buSzPts val="1800"/>
              <a:buChar char="■"/>
              <a:defRPr sz="2400"/>
            </a:lvl3pPr>
            <a:lvl4pPr indent="-323850" lvl="3" marL="18288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4pPr>
            <a:lvl5pPr indent="-323850" lvl="4" marL="22860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5pPr>
            <a:lvl6pPr indent="-323850" lvl="5" marL="27432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6pPr>
            <a:lvl7pPr indent="-323850" lvl="6" marL="32004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7pPr>
            <a:lvl8pPr indent="-323850" lvl="7" marL="36576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8pPr>
            <a:lvl9pPr indent="-323850" lvl="8" marL="4114800" rtl="0" algn="l"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/>
        </p:txBody>
      </p:sp>
      <p:sp>
        <p:nvSpPr>
          <p:cNvPr id="12348" name="Google Shape;12348;p9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12349" name="Google Shape;12349;p9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50" name="Google Shape;12350;p9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51" name="Google Shape;12351;p9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352" name="Shape 1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3" name="Google Shape;12353;p10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54" name="Google Shape;12354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355" name="Google Shape;12355;p10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12356" name="Google Shape;12356;p10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57" name="Google Shape;12357;p10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58" name="Google Shape;12358;p10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359" name="Shape 1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0" name="Google Shape;12360;p11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61" name="Google Shape;12361;p11"/>
          <p:cNvSpPr txBox="1"/>
          <p:nvPr>
            <p:ph idx="1" type="body"/>
          </p:nvPr>
        </p:nvSpPr>
        <p:spPr>
          <a:xfrm rot="5400000">
            <a:off x="2829825" y="592900"/>
            <a:ext cx="5075100" cy="70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2362" name="Google Shape;12362;p1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63" name="Google Shape;12363;p1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64" name="Google Shape;12364;p1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365" name="Shape 1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6" name="Google Shape;12366;p12"/>
          <p:cNvSpPr txBox="1"/>
          <p:nvPr>
            <p:ph type="title"/>
          </p:nvPr>
        </p:nvSpPr>
        <p:spPr>
          <a:xfrm rot="5400000">
            <a:off x="4781475" y="2544813"/>
            <a:ext cx="6480300" cy="17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67" name="Google Shape;12367;p12"/>
          <p:cNvSpPr txBox="1"/>
          <p:nvPr>
            <p:ph idx="1" type="body"/>
          </p:nvPr>
        </p:nvSpPr>
        <p:spPr>
          <a:xfrm rot="5400000">
            <a:off x="1166800" y="851013"/>
            <a:ext cx="6480300" cy="51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4325" lvl="0" marL="457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rtl="0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2368" name="Google Shape;12368;p12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69" name="Google Shape;12369;p12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70" name="Google Shape;12370;p12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2296" name="Shape 1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Google Shape;12297;p1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2298" name="Google Shape;12298;p1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5F5F5F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6195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5F5F5F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5F5F5F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238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23850" lvl="5" marL="2743200" marR="0" rtl="0" algn="l"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23850" lvl="6" marL="3200400" marR="0" rtl="0" algn="l"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23850" lvl="7" marL="3657600" marR="0" rtl="0" algn="l"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23850" lvl="8" marL="4114800" marR="0" rtl="0" algn="l">
              <a:spcBef>
                <a:spcPts val="400"/>
              </a:spcBef>
              <a:spcAft>
                <a:spcPts val="0"/>
              </a:spcAft>
              <a:buClr>
                <a:srgbClr val="5F5F5F"/>
              </a:buClr>
              <a:buSzPts val="15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2299" name="Google Shape;12299;p1"/>
          <p:cNvSpPr txBox="1"/>
          <p:nvPr>
            <p:ph idx="10" type="dt"/>
          </p:nvPr>
        </p:nvSpPr>
        <p:spPr>
          <a:xfrm>
            <a:off x="457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00" name="Google Shape;12300;p1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01" name="Google Shape;12301;p1"/>
          <p:cNvSpPr txBox="1"/>
          <p:nvPr>
            <p:ph idx="12" type="sldNum"/>
          </p:nvPr>
        </p:nvSpPr>
        <p:spPr>
          <a:xfrm>
            <a:off x="6553200" y="6245225"/>
            <a:ext cx="2133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4" name="Shape 1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5" name="Google Shape;12375;p13"/>
          <p:cNvSpPr txBox="1"/>
          <p:nvPr>
            <p:ph type="ctrTitle"/>
          </p:nvPr>
        </p:nvSpPr>
        <p:spPr>
          <a:xfrm>
            <a:off x="4114800" y="990600"/>
            <a:ext cx="4876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Change-Positive Culture</a:t>
            </a:r>
            <a:endParaRPr/>
          </a:p>
        </p:txBody>
      </p:sp>
      <p:sp>
        <p:nvSpPr>
          <p:cNvPr id="12376" name="Google Shape;12376;p13"/>
          <p:cNvSpPr txBox="1"/>
          <p:nvPr>
            <p:ph idx="1" type="subTitle"/>
          </p:nvPr>
        </p:nvSpPr>
        <p:spPr>
          <a:xfrm>
            <a:off x="152400" y="5029200"/>
            <a:ext cx="8839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>
                <a:solidFill>
                  <a:srgbClr val="FFFFFF"/>
                </a:solidFill>
              </a:rPr>
              <a:t>BUS224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rPr lang="en-US">
                <a:solidFill>
                  <a:srgbClr val="FFFFFF"/>
                </a:solidFill>
              </a:rPr>
              <a:t>Unit Four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0" name="Shape 1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1" name="Google Shape;12381;p14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Corporate Culture</a:t>
            </a:r>
            <a:endParaRPr/>
          </a:p>
        </p:txBody>
      </p:sp>
      <p:sp>
        <p:nvSpPr>
          <p:cNvPr id="12382" name="Google Shape;12382;p14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Idealized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What the company would like to believe about itself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Real</a:t>
            </a:r>
            <a:endParaRPr/>
          </a:p>
          <a:p>
            <a:pPr indent="-285750" lvl="1" marL="74295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What employees actually do when the boss is away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Most companies are a mix of the two! </a:t>
            </a:r>
            <a:endParaRPr/>
          </a:p>
          <a:p>
            <a:pPr indent="-152400" lvl="1" marL="74295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6" name="Shape 1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Documents and Settings\GKastin\Local Settings\Temporary Internet Files\Content.IE5\L5XAZDR1\MCj04375330000[1].wmf" id="12387" name="Google Shape;1238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9600" y="1447800"/>
            <a:ext cx="4724399" cy="4157663"/>
          </a:xfrm>
          <a:prstGeom prst="rect">
            <a:avLst/>
          </a:prstGeom>
          <a:noFill/>
          <a:ln>
            <a:noFill/>
          </a:ln>
        </p:spPr>
      </p:pic>
      <p:sp>
        <p:nvSpPr>
          <p:cNvPr id="12388" name="Google Shape;12388;p15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Strategic Plan</a:t>
            </a:r>
            <a:endParaRPr/>
          </a:p>
        </p:txBody>
      </p:sp>
      <p:sp>
        <p:nvSpPr>
          <p:cNvPr id="12389" name="Google Shape;12389;p15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Vision statement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Mission statement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Guiding principles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Broad strategic goals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3" name="Shape 1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4" name="Google Shape;12394;p16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Vision Statement</a:t>
            </a:r>
            <a:endParaRPr/>
          </a:p>
        </p:txBody>
      </p:sp>
      <p:sp>
        <p:nvSpPr>
          <p:cNvPr id="12395" name="Google Shape;12395;p16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Easily understood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Brief, clear, comprehensive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Challenging, yet attainable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Lofty, yet tangible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Capable of stirring excitement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Not concerned with numbers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Sets “tone” for employees</a:t>
            </a:r>
            <a:endParaRPr/>
          </a:p>
          <a:p>
            <a:pPr indent="-190500" lvl="0" marL="342900" rtl="0" algn="l"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9" name="Shape 1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" name="Google Shape;12400;p17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Vision Statement</a:t>
            </a:r>
            <a:endParaRPr/>
          </a:p>
        </p:txBody>
      </p:sp>
      <p:sp>
        <p:nvSpPr>
          <p:cNvPr id="12401" name="Google Shape;12401;p17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Guiding force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What a company aspires to be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All resources and processes support the vision</a:t>
            </a:r>
            <a:endParaRPr/>
          </a:p>
          <a:p>
            <a:pPr indent="-1905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Font typeface="Tahoma"/>
              <a:buNone/>
            </a:pPr>
            <a:r>
              <a:rPr lang="en-US">
                <a:solidFill>
                  <a:srgbClr val="FFFFFF"/>
                </a:solidFill>
              </a:rPr>
              <a:t>Example: XYZ Company is a change-positive company that will be recognized by customers as the premier software company in the medical records market.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2400"/>
              <a:buFont typeface="Tahoma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5" name="Shape 1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6" name="Google Shape;12406;p18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Mission Statement</a:t>
            </a:r>
            <a:endParaRPr/>
          </a:p>
        </p:txBody>
      </p:sp>
      <p:sp>
        <p:nvSpPr>
          <p:cNvPr id="12407" name="Google Shape;12407;p18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Describes who the company is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Describes what the company does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Describes where the company is going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Describes relationship with customers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1" name="Shape 1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2" name="Google Shape;12412;p19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Mission Statement</a:t>
            </a:r>
            <a:endParaRPr/>
          </a:p>
        </p:txBody>
      </p:sp>
      <p:sp>
        <p:nvSpPr>
          <p:cNvPr id="12413" name="Google Shape;12413;p19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Brief but comprehensive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Usually one paragraph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Simple, easy to understand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Descriptive</a:t>
            </a:r>
            <a:endParaRPr/>
          </a:p>
          <a:p>
            <a:pPr indent="-209550" lvl="0" marL="34290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Tahoma"/>
              <a:buNone/>
            </a:pPr>
            <a:r>
              <a:rPr lang="en-US" sz="2800">
                <a:solidFill>
                  <a:srgbClr val="FFFFFF"/>
                </a:solidFill>
              </a:rPr>
              <a:t>Example: XYZ Company is a domestic technology firm dedicated to providing customers with the highest quality computer software and support services in the region. </a:t>
            </a:r>
            <a:endParaRPr/>
          </a:p>
          <a:p>
            <a:pPr indent="-209550" lvl="0" marL="34290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2800"/>
          </a:p>
          <a:p>
            <a:pPr indent="-209550" lvl="0" marL="34290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7" name="Shape 1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8" name="Google Shape;12418;p20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Guiding Principles</a:t>
            </a:r>
            <a:endParaRPr/>
          </a:p>
        </p:txBody>
      </p:sp>
      <p:sp>
        <p:nvSpPr>
          <p:cNvPr id="12419" name="Google Shape;12419;p20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Written statements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Express company’s core beliefs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Express company’s corporate values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Tahoma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Tahoma"/>
              <a:buNone/>
            </a:pPr>
            <a:r>
              <a:rPr lang="en-US">
                <a:solidFill>
                  <a:srgbClr val="FFFFFF"/>
                </a:solidFill>
              </a:rPr>
              <a:t>Example: XYZ company will uphold the highest ethical standards in all of its operations</a:t>
            </a:r>
            <a:r>
              <a:rPr lang="en-US"/>
              <a:t>. </a:t>
            </a:r>
            <a:endParaRPr/>
          </a:p>
          <a:p>
            <a:pPr indent="-190500" lvl="0" marL="342900" rtl="0" algn="l">
              <a:spcBef>
                <a:spcPts val="64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3" name="Shape 1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4" name="Google Shape;12424;p21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Broad Strategic Goals</a:t>
            </a:r>
            <a:endParaRPr/>
          </a:p>
        </p:txBody>
      </p:sp>
      <p:sp>
        <p:nvSpPr>
          <p:cNvPr id="12425" name="Google Shape;12425;p21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Directly tied to mission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Written in measureable terms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Target goals!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⮚"/>
            </a:pPr>
            <a:r>
              <a:rPr lang="en-US" sz="2800">
                <a:solidFill>
                  <a:srgbClr val="FFFFFF"/>
                </a:solidFill>
              </a:rPr>
              <a:t>Focus on desired outcomes</a:t>
            </a:r>
            <a:endParaRPr/>
          </a:p>
          <a:p>
            <a:pPr indent="-209550" lvl="0" marL="34290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Tahoma"/>
              <a:buNone/>
            </a:pPr>
            <a:r>
              <a:rPr lang="en-US" sz="2800">
                <a:solidFill>
                  <a:srgbClr val="FFFFFF"/>
                </a:solidFill>
              </a:rPr>
              <a:t>Example: </a:t>
            </a:r>
            <a:endParaRPr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SzPts val="2100"/>
              <a:buFont typeface="Tahoma"/>
              <a:buNone/>
            </a:pPr>
            <a:r>
              <a:rPr lang="en-US" sz="2800">
                <a:solidFill>
                  <a:srgbClr val="FFFFFF"/>
                </a:solidFill>
              </a:rPr>
              <a:t>	XYZ Company will adapt quickly and effectively to rapidly changing market conditions. </a:t>
            </a:r>
            <a:endParaRPr/>
          </a:p>
          <a:p>
            <a:pPr indent="-209550" lvl="0" marL="34290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2800"/>
          </a:p>
          <a:p>
            <a:pPr indent="-209550" lvl="0" marL="342900" rtl="0" algn="l">
              <a:spcBef>
                <a:spcPts val="56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9" name="Shape 1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0" name="Google Shape;12430;p22"/>
          <p:cNvSpPr txBox="1"/>
          <p:nvPr>
            <p:ph type="title"/>
          </p:nvPr>
        </p:nvSpPr>
        <p:spPr>
          <a:xfrm>
            <a:off x="1828800" y="188913"/>
            <a:ext cx="70770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Change-Positive Behaviors</a:t>
            </a:r>
            <a:endParaRPr/>
          </a:p>
        </p:txBody>
      </p:sp>
      <p:sp>
        <p:nvSpPr>
          <p:cNvPr id="12431" name="Google Shape;12431;p22"/>
          <p:cNvSpPr txBox="1"/>
          <p:nvPr>
            <p:ph idx="1" type="body"/>
          </p:nvPr>
        </p:nvSpPr>
        <p:spPr>
          <a:xfrm>
            <a:off x="1828800" y="1593850"/>
            <a:ext cx="7077000" cy="50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Model behavior through example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Expect behavior from all employees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Monitor behavior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Evaluate behavior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SzPts val="2400"/>
              <a:buFont typeface="Noto Sans Symbols"/>
              <a:buChar char="⮚"/>
            </a:pPr>
            <a:r>
              <a:rPr lang="en-US">
                <a:solidFill>
                  <a:srgbClr val="FFFFFF"/>
                </a:solidFill>
              </a:rPr>
              <a:t>Reinforce/reward behavior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1140842">
  <a:themeElements>
    <a:clrScheme name="Default Design 1">
      <a:dk1>
        <a:srgbClr val="080808"/>
      </a:dk1>
      <a:lt1>
        <a:srgbClr val="74C8E6"/>
      </a:lt1>
      <a:dk2>
        <a:srgbClr val="000000"/>
      </a:dk2>
      <a:lt2>
        <a:srgbClr val="080808"/>
      </a:lt2>
      <a:accent1>
        <a:srgbClr val="68A2B6"/>
      </a:accent1>
      <a:accent2>
        <a:srgbClr val="4192BF"/>
      </a:accent2>
      <a:accent3>
        <a:srgbClr val="BCE0F0"/>
      </a:accent3>
      <a:accent4>
        <a:srgbClr val="060606"/>
      </a:accent4>
      <a:accent5>
        <a:srgbClr val="B9CED7"/>
      </a:accent5>
      <a:accent6>
        <a:srgbClr val="3A84AD"/>
      </a:accent6>
      <a:hlink>
        <a:srgbClr val="3963AF"/>
      </a:hlink>
      <a:folHlink>
        <a:srgbClr val="0000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